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8" r:id="rId12"/>
    <p:sldId id="269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9323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08597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14715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435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077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0007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2821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7672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23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439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3835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62673-8ED8-4F95-BCBF-1E852B43FCD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1D94C-E326-4F3F-98CD-BDF4B7AD5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545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0392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/>
            <a:r>
              <a:rPr lang="ru-RU" sz="44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Признаки опьянения </a:t>
            </a:r>
            <a:r>
              <a:rPr lang="ru-RU" sz="4400" b="1" dirty="0" err="1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насваем</a:t>
            </a:r>
            <a:r>
              <a:rPr lang="ru-RU" sz="4400" b="1" dirty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440160"/>
            <a:ext cx="8568952" cy="67413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lvl="0">
              <a:buClr>
                <a:srgbClr val="3891A7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Сильное жжение в ротовой </a:t>
            </a:r>
            <a:r>
              <a:rPr lang="ru-RU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полости,со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временем это перестаёт замечаться;</a:t>
            </a:r>
          </a:p>
          <a:p>
            <a:pPr lvl="0">
              <a:buClr>
                <a:srgbClr val="3891A7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слюнотечение;</a:t>
            </a:r>
          </a:p>
          <a:p>
            <a:pPr lvl="0">
              <a:buClr>
                <a:srgbClr val="3891A7"/>
              </a:buClr>
            </a:pP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покалывания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руках и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ногах</a:t>
            </a: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Легкое</a:t>
            </a:r>
            <a:r>
              <a:rPr kumimoji="0" lang="ru-RU" b="1" i="0" u="sng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головокружение;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b="1" i="0" u="sng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помутнение в глазах;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b="1" i="0" u="sng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чувство тяжести в руках и </a:t>
            </a:r>
            <a:r>
              <a:rPr kumimoji="0" lang="ru-RU" b="1" i="0" u="sng" strike="noStrike" kern="120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ногах,а</a:t>
            </a:r>
            <a:r>
              <a:rPr kumimoji="0" lang="ru-RU" b="1" i="0" u="sng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 позднее по всему телу;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b="1" i="0" u="sng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апатия.</a:t>
            </a:r>
            <a:endParaRPr kumimoji="0" lang="ru-RU" b="1" i="0" u="sng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2438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lvl="0" algn="ctr"/>
            <a:r>
              <a:rPr lang="ru-RU" sz="44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Побочные эффекты </a:t>
            </a:r>
            <a:r>
              <a:rPr lang="ru-RU" sz="4400" b="1" dirty="0" err="1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44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solidFill>
                <a:srgbClr val="4F271C">
                  <a:satMod val="13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1571612"/>
            <a:ext cx="3650580" cy="410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614"/>
          <a:stretch/>
        </p:blipFill>
        <p:spPr>
          <a:xfrm>
            <a:off x="4178468" y="2571744"/>
            <a:ext cx="4965532" cy="3387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977009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14290"/>
            <a:ext cx="8429652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8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Побочные эффекты </a:t>
            </a:r>
            <a:r>
              <a:rPr lang="ru-RU" sz="4800" b="1" dirty="0" err="1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lang="ru-RU" sz="4800" b="1" dirty="0" smtClean="0">
                <a:solidFill>
                  <a:srgbClr val="4F271C">
                    <a:satMod val="130000"/>
                  </a:srgb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потливость;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вегетативные нарушения;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ортостатический коллапс;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обморочные состояния;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заболевания зубов;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заболевания ротовой полости, пищевода, желудка;</a:t>
            </a:r>
          </a:p>
          <a:p>
            <a:pPr lvl="0">
              <a:buFont typeface="Arial" pitchFamily="34" charset="0"/>
              <a:buChar char="•"/>
            </a:pP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высокий риск </a:t>
            </a:r>
            <a:r>
              <a:rPr lang="ru-RU" sz="4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онкозаболеваний</a:t>
            </a:r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157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95536" y="288032"/>
            <a:ext cx="8506192" cy="67413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  <a:tabLst/>
              <a:defRPr/>
            </a:pP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23 февраля 2013 года </a:t>
            </a:r>
            <a:r>
              <a:rPr kumimoji="0" lang="ru-RU" sz="3200" i="0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Презедентом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РФ был подписан Федеральный закон №15-ФЗ 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«Об охране здоровья граждан от воздействия окружающего табачного дыма и последствий потребления табака», 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устанавливающий запрет на торговлю </a:t>
            </a:r>
            <a:r>
              <a:rPr kumimoji="0" lang="ru-RU" sz="3200" i="0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насваем</a:t>
            </a:r>
            <a:r>
              <a:rPr kumimoji="0" lang="ru-RU" sz="3200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  <a:tabLst/>
              <a:defRPr/>
            </a:pP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Закон в основной части своих положений, включая этот запрет, вступил в силу 1 июля 2013 года.</a:t>
            </a: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  <a:tabLst/>
              <a:defRPr/>
            </a:pP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Запрещается как оптовая, так и розничная торговля </a:t>
            </a:r>
            <a:r>
              <a:rPr kumimoji="0" lang="ru-RU" sz="3200" b="1" i="0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насваем</a:t>
            </a:r>
            <a:r>
              <a:rPr kumimoji="0" lang="ru-RU" sz="3200" b="1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(ч.8, ст.19)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9967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23528" y="1556792"/>
            <a:ext cx="8506192" cy="67413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82296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  <a:tabLst/>
              <a:defRPr/>
            </a:pPr>
            <a:r>
              <a:rPr kumimoji="0" lang="ru-RU" sz="4000" b="1" i="0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СПАСИБО ЗА ВНИМАНИЕ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4228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8496944" cy="5760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" lvl="0">
              <a:spcBef>
                <a:spcPts val="600"/>
              </a:spcBef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/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kern="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kumimoji="0" lang="ru-RU" sz="32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kumimoji="0" lang="ru-RU" sz="32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u="sng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или </a:t>
            </a:r>
            <a:r>
              <a:rPr lang="ru-RU" sz="3200" b="1" u="sng" dirty="0" err="1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насыбай</a:t>
            </a:r>
            <a:r>
              <a:rPr lang="ru-RU" sz="3200" b="1" u="sng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– это вид слабого наркотика, содержащий в своем составе такие компоненты как табачная пыль, щелочь (гашеная известь), зола растений, растительное масло, куриный или верблюжий помет, </a:t>
            </a:r>
            <a:r>
              <a:rPr lang="ru-RU" sz="3200" b="1" dirty="0" smtClean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марихуану </a:t>
            </a:r>
            <a:r>
              <a:rPr lang="ru-RU" sz="3200" b="1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и другие ингредиенты. </a:t>
            </a:r>
            <a:br>
              <a:rPr lang="ru-RU" sz="3200" b="1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200" b="1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Одни из этих ингредиентов призваны выполнять формообразующую функцию, а такие, как гашеная известь и зола используются для того, чтобы никотин, входящий в состав </a:t>
            </a:r>
            <a:r>
              <a:rPr lang="ru-RU" sz="3200" b="1" dirty="0" err="1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насвая</a:t>
            </a:r>
            <a:r>
              <a:rPr lang="ru-RU" sz="3200" b="1" dirty="0">
                <a:solidFill>
                  <a:srgbClr val="4F271C">
                    <a:shade val="30000"/>
                    <a:satMod val="150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быстро всасывался в ротовой полости. </a:t>
            </a:r>
            <a:r>
              <a:rPr lang="ru-RU" sz="2400" dirty="0">
                <a:solidFill>
                  <a:srgbClr val="4F271C">
                    <a:shade val="30000"/>
                    <a:satMod val="150000"/>
                  </a:srgbClr>
                </a:solidFill>
                <a:latin typeface="Corbel"/>
                <a:ea typeface="+mn-ea"/>
                <a:cs typeface="+mn-cs"/>
              </a:rPr>
              <a:t/>
            </a:r>
            <a:br>
              <a:rPr lang="ru-RU" sz="2400" dirty="0">
                <a:solidFill>
                  <a:srgbClr val="4F271C">
                    <a:shade val="30000"/>
                    <a:satMod val="150000"/>
                  </a:srgbClr>
                </a:solidFill>
                <a:latin typeface="Corbel"/>
                <a:ea typeface="+mn-ea"/>
                <a:cs typeface="+mn-cs"/>
              </a:rPr>
            </a:br>
            <a:endParaRPr kumimoji="0" lang="ru-RU" sz="138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7568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Патогенез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47800"/>
            <a:ext cx="8928992" cy="48006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содержит очень большое количество никотина. </a:t>
            </a:r>
          </a:p>
          <a:p>
            <a:pPr>
              <a:buClr>
                <a:srgbClr val="3891A7"/>
              </a:buClr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Щелочь позволяет очень хорошо всасываться никотину в ротовой полости, а далее никотин быстро доставляется током крови в головной мозг.</a:t>
            </a:r>
          </a:p>
          <a:p>
            <a:pPr>
              <a:buClr>
                <a:srgbClr val="3891A7"/>
              </a:buClr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Уже примерно через 1-2 минуты после закладки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никотин поступает в головной мозг и воздействует на рецепторы головного мозга.</a:t>
            </a:r>
          </a:p>
          <a:p>
            <a:pPr>
              <a:buClr>
                <a:srgbClr val="3891A7"/>
              </a:buClr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Постепенно головной мозг начинает привыкать к стимуляции никотином и развивается никотиновая зависимость, от которой довольно трудно избавиться. 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0593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179512" y="860648"/>
            <a:ext cx="8826184" cy="480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Никотиновая зависимость не позволяет курильщикам бросить курить.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Почти все торговцы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насваем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позиционируют его, как средство позволяющее бросить курить и избавиться от никотиновой зависимости.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Важно помнить, что 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наоборот очень сильно вызывает никотиновую зависимость, так как содержит большое количество никотина.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043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Симптомы: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51520" y="1447800"/>
            <a:ext cx="8682168" cy="48006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заболевания полости рта(пародонтоз, кариес , раковые заболевания и др.)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кишечные инфекции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вирусные заболевания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нарушения в детородной функции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вызывает гастрит, может приводить к язве желудка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проблемы с памятью у детей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изменение личности, нарушение психики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82448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Употребление: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79512" y="1296144"/>
            <a:ext cx="8722216" cy="67413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Clr>
                <a:srgbClr val="3891A7"/>
              </a:buClr>
            </a:pP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употребляют, закладывая его в рот, при этом выделяется обильно слюна, происходит быстрое всасывание никотина в ротовой полости. </a:t>
            </a:r>
          </a:p>
          <a:p>
            <a:pPr>
              <a:buClr>
                <a:srgbClr val="3891A7"/>
              </a:buClr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При употреблении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насвая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нельзя проглатывать слюну, так как щелочь разъедает слизистую оболочку желудка и способствует развитию гастрита, а в дальнейшем и язвы желудка. </a:t>
            </a:r>
          </a:p>
          <a:p>
            <a:pPr>
              <a:buClr>
                <a:srgbClr val="3891A7"/>
              </a:buClr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Проглоченная слюна не редко становится источником инфекции,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оэтому тошнота, рвота, понос – это довольно частые спутники употребляющих </a:t>
            </a:r>
            <a:r>
              <a:rPr kumimoji="0" lang="ru-RU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9180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Последствия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10892" y="1152128"/>
            <a:ext cx="8722216" cy="67413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Насвай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нередко содержит в своем составе тяжелые металлы (кадмий, свинец), а это приводит к токсическому поражению печени и почек.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Нарушение детородной функции, которая практически не восстанавливается: нарушается выработка спермы, сперматозоиды не активные.</a:t>
            </a:r>
          </a:p>
        </p:txBody>
      </p:sp>
    </p:spTree>
    <p:extLst>
      <p:ext uri="{BB962C8B-B14F-4D97-AF65-F5344CB8AC3E}">
        <p14:creationId xmlns="" xmlns:p14="http://schemas.microsoft.com/office/powerpoint/2010/main" val="3881353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125760"/>
            <a:ext cx="914400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Последствия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1520" y="1265311"/>
            <a:ext cx="8568952" cy="6741368"/>
          </a:xfrm>
          <a:prstGeom prst="rect">
            <a:avLst/>
          </a:prstGeom>
        </p:spPr>
        <p:txBody>
          <a:bodyPr>
            <a:normAutofit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ru-RU" sz="32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Расстройство функции головного мозга:</a:t>
            </a: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- ослабление памяти, внимания, восприятия окружающего мира.</a:t>
            </a:r>
          </a:p>
          <a:p>
            <a:pPr marL="82296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None/>
              <a:tabLst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с</a:t>
            </a:r>
            <a:r>
              <a:rPr kumimoji="0" lang="ru-RU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нижается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способность к усвоению учебного материала.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13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74638"/>
            <a:ext cx="9144000" cy="1143000"/>
          </a:xfrm>
          <a:prstGeom prst="rect">
            <a:avLst/>
          </a:prstGeom>
        </p:spPr>
        <p:txBody>
          <a:bodyPr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Последствия употребления </a:t>
            </a:r>
            <a:r>
              <a:rPr kumimoji="0" lang="ru-RU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F271C">
                    <a:satMod val="130000"/>
                  </a:srgb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насвая</a:t>
            </a:r>
            <a:endParaRPr kumimoji="0" lang="ru-RU" sz="5400" b="1" i="0" u="none" strike="noStrike" kern="1200" cap="none" spc="0" normalizeH="0" baseline="0" noProof="0" dirty="0">
              <a:ln>
                <a:noFill/>
              </a:ln>
              <a:solidFill>
                <a:srgbClr val="4F271C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96752"/>
            <a:ext cx="3281245" cy="4941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049" y="1196752"/>
            <a:ext cx="4298805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960440"/>
            <a:ext cx="3523223" cy="263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12620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438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  Насвай или насыбай – это вид слабого наркотика, содержащий в своем составе такие компоненты как табачная пыль, щелочь (гашеная известь), зола растений, растительное масло, куриный или верблюжий помет, марихуану и другие ингредиенты.  Одни из этих ингредиентов призваны выполнять формообразующую функцию, а такие, как гашеная известь и зола используются для того, чтобы никотин, входящий в состав насвая, быстро всасывался в ротовой полости.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Насвай</dc:title>
  <dc:creator>Admin</dc:creator>
  <cp:lastModifiedBy>Светлана</cp:lastModifiedBy>
  <cp:revision>10</cp:revision>
  <dcterms:created xsi:type="dcterms:W3CDTF">2016-04-29T07:03:17Z</dcterms:created>
  <dcterms:modified xsi:type="dcterms:W3CDTF">2016-05-04T02:16:50Z</dcterms:modified>
</cp:coreProperties>
</file>